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0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2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838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71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6396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00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2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7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9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1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1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1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5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2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1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3B8AE-C86B-469C-A0A0-93AA71D634FB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AA61AB4-2ECD-4A69-A4BD-88B4E22A2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2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65094" y="2140137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Cast Iron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1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Iron is the simplest, useful, essential and one of the most common </a:t>
            </a:r>
            <a:r>
              <a:rPr lang="en-US" sz="2200" dirty="0"/>
              <a:t>o</a:t>
            </a:r>
            <a:r>
              <a:rPr lang="en-US" sz="2200" dirty="0" smtClean="0"/>
              <a:t>n earth</a:t>
            </a:r>
          </a:p>
          <a:p>
            <a:r>
              <a:rPr lang="en-US" sz="2200" dirty="0" smtClean="0"/>
              <a:t>Sign </a:t>
            </a:r>
            <a:r>
              <a:rPr lang="en-US" sz="2200" dirty="0"/>
              <a:t>of iron is derived from the Latin word “holy metal</a:t>
            </a:r>
            <a:r>
              <a:rPr lang="en-US" sz="2200" dirty="0" smtClean="0"/>
              <a:t>”</a:t>
            </a:r>
          </a:p>
          <a:p>
            <a:r>
              <a:rPr lang="en-US" sz="2200" dirty="0" smtClean="0"/>
              <a:t>Iron’s very mixable when heated to high temperatures</a:t>
            </a:r>
          </a:p>
          <a:p>
            <a:r>
              <a:rPr lang="en-US" sz="2200" dirty="0" smtClean="0"/>
              <a:t>Chinese were the first to cast iron and use the it</a:t>
            </a:r>
          </a:p>
          <a:p>
            <a:r>
              <a:rPr lang="en-US" sz="2200" dirty="0" smtClean="0"/>
              <a:t>Europeans were first to work iron and molded it under extreme fire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0684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dirty="0" smtClean="0"/>
              <a:t>Pure iron is scarce in the labs</a:t>
            </a:r>
          </a:p>
          <a:p>
            <a:r>
              <a:rPr lang="en-US" sz="2200" dirty="0" smtClean="0"/>
              <a:t>Iron is created by extracting pigs from the iron ore under high temperatures</a:t>
            </a:r>
          </a:p>
          <a:p>
            <a:r>
              <a:rPr lang="en-US" sz="2200" dirty="0" smtClean="0"/>
              <a:t>Iron is mixed with impurities to make it strong</a:t>
            </a:r>
          </a:p>
          <a:p>
            <a:r>
              <a:rPr lang="en-US" sz="2400" dirty="0"/>
              <a:t>Cast iron is an alloy of iron with between 3% and 5% carbon</a:t>
            </a:r>
          </a:p>
          <a:p>
            <a:r>
              <a:rPr lang="en-US" sz="2400" dirty="0"/>
              <a:t>Has variable silicon and manganese, with traces of Sulphur and </a:t>
            </a:r>
            <a:r>
              <a:rPr lang="en-US" sz="2400" dirty="0" smtClean="0"/>
              <a:t>phosphorus</a:t>
            </a:r>
            <a:endParaRPr lang="en-US" sz="2200" dirty="0" smtClean="0"/>
          </a:p>
          <a:p>
            <a:r>
              <a:rPr lang="en-US" sz="2200" dirty="0" smtClean="0"/>
              <a:t>Types of cast iron; malleable, gray, ductile, etc.</a:t>
            </a:r>
          </a:p>
          <a:p>
            <a:r>
              <a:rPr lang="en-US" sz="2200" dirty="0" smtClean="0"/>
              <a:t>Uses of cast iron; pipes, utensils, cooking ware, etc.</a:t>
            </a:r>
          </a:p>
          <a:p>
            <a:r>
              <a:rPr lang="en-US" sz="2200" dirty="0" smtClean="0"/>
              <a:t>Types of manufacturing process; sand, die, low pressure, etc.</a:t>
            </a:r>
          </a:p>
          <a:p>
            <a:endParaRPr lang="en-US" sz="2200" dirty="0" smtClean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20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Pure iron occurs scarcely within a laboratory</a:t>
            </a:r>
          </a:p>
          <a:p>
            <a:r>
              <a:rPr lang="en-US" dirty="0" smtClean="0"/>
              <a:t>To make iron, iron core is converted into pig iron in the blast furnace </a:t>
            </a:r>
          </a:p>
          <a:p>
            <a:r>
              <a:rPr lang="en-US" dirty="0" smtClean="0"/>
              <a:t>Iron, being fragile, is strengthened by impurities thus creating other forms of iron and steel</a:t>
            </a:r>
          </a:p>
          <a:p>
            <a:r>
              <a:rPr lang="en-US" dirty="0" smtClean="0"/>
              <a:t>Its surface corrodes with oxygen to form rust</a:t>
            </a:r>
          </a:p>
          <a:p>
            <a:r>
              <a:rPr lang="en-US" dirty="0" smtClean="0"/>
              <a:t>Casting forms alloys, therefore the name “Cast Iron”</a:t>
            </a:r>
          </a:p>
          <a:p>
            <a:r>
              <a:rPr lang="en-US" dirty="0" smtClean="0"/>
              <a:t>Cast products used have; good </a:t>
            </a:r>
            <a:r>
              <a:rPr lang="en-US" dirty="0" err="1" smtClean="0"/>
              <a:t>castability</a:t>
            </a:r>
            <a:r>
              <a:rPr lang="en-US" dirty="0" smtClean="0"/>
              <a:t>, strong wear resistance, strong damping power &amp; 3-5 times high tensile strength</a:t>
            </a:r>
          </a:p>
          <a:p>
            <a:r>
              <a:rPr lang="en-US" dirty="0" smtClean="0"/>
              <a:t>Compares to mechanical steel with high damping power, slipping quality and wear resistance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9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Cast iron is an alloy of iron with between 3% and 5% carbon</a:t>
            </a:r>
          </a:p>
          <a:p>
            <a:r>
              <a:rPr lang="en-US" dirty="0" smtClean="0"/>
              <a:t>Has variable silicon and manganese, with traces of Sulphur and phosphorus</a:t>
            </a:r>
          </a:p>
          <a:p>
            <a:r>
              <a:rPr lang="en-US" dirty="0" smtClean="0"/>
              <a:t>Made from reducing iron ore. Molten iron is cast into pigs (ingots)</a:t>
            </a:r>
          </a:p>
          <a:p>
            <a:r>
              <a:rPr lang="en-US" dirty="0" smtClean="0"/>
              <a:t>Pigs along with scrap and alloy components are then melted into cupola stoves, converted into molds for manufacture</a:t>
            </a:r>
          </a:p>
          <a:p>
            <a:r>
              <a:rPr lang="en-US" dirty="0" smtClean="0"/>
              <a:t>Cast iron invented by Chinese (6</a:t>
            </a:r>
            <a:r>
              <a:rPr lang="en-US" baseline="30000" dirty="0" smtClean="0"/>
              <a:t>th</a:t>
            </a:r>
            <a:r>
              <a:rPr lang="en-US" dirty="0" smtClean="0"/>
              <a:t> Century BC), was manufactured sporadically in Europe (14</a:t>
            </a:r>
            <a:r>
              <a:rPr lang="en-US" baseline="30000" dirty="0" smtClean="0"/>
              <a:t>th</a:t>
            </a:r>
            <a:r>
              <a:rPr lang="en-US" dirty="0" smtClean="0"/>
              <a:t> Century)</a:t>
            </a:r>
          </a:p>
          <a:p>
            <a:r>
              <a:rPr lang="en-US" dirty="0" smtClean="0"/>
              <a:t>Iron works built in America in 1619, introduced to England in 1500s</a:t>
            </a:r>
          </a:p>
          <a:p>
            <a:r>
              <a:rPr lang="en-US" dirty="0" smtClean="0"/>
              <a:t>Cast iron was cheaper in 1800s and 1900s but replaced in 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1363698"/>
            <a:ext cx="8911687" cy="128089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5499" y="2644588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Cast iron </a:t>
            </a:r>
            <a:r>
              <a:rPr lang="en-US" dirty="0" smtClean="0"/>
              <a:t>-  this is an alloy of iron with between 3% and 5% carbon. It has variable quantities of silicon and manganese, with traces of impurities such as Sulphur and phosphorus</a:t>
            </a:r>
          </a:p>
        </p:txBody>
      </p:sp>
    </p:spTree>
    <p:extLst>
      <p:ext uri="{BB962C8B-B14F-4D97-AF65-F5344CB8AC3E}">
        <p14:creationId xmlns:p14="http://schemas.microsoft.com/office/powerpoint/2010/main" val="14099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Cast Iron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28600" y="2039471"/>
            <a:ext cx="4313864" cy="3777622"/>
          </a:xfrm>
        </p:spPr>
        <p:txBody>
          <a:bodyPr/>
          <a:lstStyle/>
          <a:p>
            <a:r>
              <a:rPr lang="en-US" dirty="0" smtClean="0"/>
              <a:t>Malleable cast iron </a:t>
            </a:r>
          </a:p>
          <a:p>
            <a:r>
              <a:rPr lang="en-US" dirty="0" smtClean="0"/>
              <a:t>Gray cast iron</a:t>
            </a:r>
          </a:p>
          <a:p>
            <a:r>
              <a:rPr lang="en-US" dirty="0" smtClean="0"/>
              <a:t>Ductile cast iron</a:t>
            </a:r>
          </a:p>
          <a:p>
            <a:r>
              <a:rPr lang="en-US" dirty="0" smtClean="0"/>
              <a:t>Nodular cast iron</a:t>
            </a:r>
          </a:p>
          <a:p>
            <a:r>
              <a:rPr lang="en-US" dirty="0" smtClean="0"/>
              <a:t>White cast iron</a:t>
            </a:r>
          </a:p>
          <a:p>
            <a:r>
              <a:rPr lang="en-US" dirty="0" smtClean="0"/>
              <a:t>Chilled cast iron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043" y="1825625"/>
            <a:ext cx="6455757" cy="34321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87166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6528" y="4129987"/>
            <a:ext cx="2217025" cy="22170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Cast Iron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Manufacturing pipes and sanitary products e.g. sewer pipes</a:t>
            </a:r>
          </a:p>
          <a:p>
            <a:r>
              <a:rPr lang="en-US" dirty="0" smtClean="0"/>
              <a:t>Manufacture of ship anchors and vehicle parts e.g. bearing caps</a:t>
            </a:r>
          </a:p>
          <a:p>
            <a:r>
              <a:rPr lang="en-US" dirty="0" smtClean="0"/>
              <a:t>Creation of kitchenware, both utensils and pans</a:t>
            </a:r>
          </a:p>
          <a:p>
            <a:r>
              <a:rPr lang="en-US" dirty="0" smtClean="0"/>
              <a:t>Pressure vessels</a:t>
            </a:r>
          </a:p>
          <a:p>
            <a:r>
              <a:rPr lang="en-US" dirty="0" smtClean="0"/>
              <a:t>Valves</a:t>
            </a:r>
          </a:p>
          <a:p>
            <a:r>
              <a:rPr lang="en-US" dirty="0" smtClean="0"/>
              <a:t>Flanges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610" y="3603812"/>
            <a:ext cx="4167731" cy="27432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0176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of Manufacturing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Sand casting, a traditional technique, is used by </a:t>
            </a:r>
            <a:r>
              <a:rPr lang="en-US" dirty="0"/>
              <a:t>Hargreaves </a:t>
            </a:r>
            <a:r>
              <a:rPr lang="en-US" dirty="0" smtClean="0"/>
              <a:t>Foundry, supplemented with modern technology and products</a:t>
            </a:r>
          </a:p>
          <a:p>
            <a:r>
              <a:rPr lang="en-US" dirty="0" smtClean="0"/>
              <a:t>Developmental stages are followed in the manufacture</a:t>
            </a:r>
          </a:p>
          <a:p>
            <a:r>
              <a:rPr lang="en-US" dirty="0" smtClean="0"/>
              <a:t>They are:</a:t>
            </a:r>
          </a:p>
          <a:p>
            <a:pPr marL="457200" lvl="1" indent="0">
              <a:buNone/>
            </a:pPr>
            <a:r>
              <a:rPr lang="en-US" dirty="0" smtClean="0"/>
              <a:t>Preparation</a:t>
            </a:r>
          </a:p>
          <a:p>
            <a:pPr marL="457200" lvl="1" indent="0">
              <a:buNone/>
            </a:pPr>
            <a:r>
              <a:rPr lang="en-US" dirty="0" smtClean="0"/>
              <a:t>Design </a:t>
            </a:r>
          </a:p>
          <a:p>
            <a:pPr marL="457200" lvl="1" indent="0">
              <a:buNone/>
            </a:pPr>
            <a:r>
              <a:rPr lang="en-US" dirty="0" smtClean="0"/>
              <a:t>Development</a:t>
            </a:r>
          </a:p>
          <a:p>
            <a:pPr marL="457200" lvl="1" indent="0">
              <a:buNone/>
            </a:pPr>
            <a:r>
              <a:rPr lang="en-US" dirty="0" smtClean="0"/>
              <a:t>Casting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3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Sand casting </a:t>
            </a:r>
          </a:p>
          <a:p>
            <a:r>
              <a:rPr lang="en-US" dirty="0" smtClean="0"/>
              <a:t>Low pressure casting</a:t>
            </a:r>
          </a:p>
          <a:p>
            <a:r>
              <a:rPr lang="en-US" dirty="0" smtClean="0"/>
              <a:t>Die casting</a:t>
            </a:r>
          </a:p>
          <a:p>
            <a:r>
              <a:rPr lang="en-US" dirty="0" smtClean="0"/>
              <a:t>Squeezing die casting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Investment casting</a:t>
            </a:r>
          </a:p>
          <a:p>
            <a:r>
              <a:rPr lang="en-US" dirty="0" smtClean="0"/>
              <a:t>Centrifugal casting</a:t>
            </a:r>
          </a:p>
          <a:p>
            <a:r>
              <a:rPr lang="en-US" dirty="0" smtClean="0"/>
              <a:t>Vacuum die casting</a:t>
            </a:r>
          </a:p>
          <a:p>
            <a:r>
              <a:rPr lang="en-US" dirty="0" smtClean="0"/>
              <a:t>Gravity die casting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2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Tensile Stress ASTM Standards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27212" y="1825625"/>
            <a:ext cx="5280212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Longitudinal tensile features often apply to fiber and its substance</a:t>
            </a:r>
          </a:p>
          <a:p>
            <a:r>
              <a:rPr lang="en-US" sz="2400" dirty="0" smtClean="0"/>
              <a:t>Transverse tensile properties of a unidirectional composite fiber material are linked to the matrix</a:t>
            </a:r>
          </a:p>
          <a:p>
            <a:r>
              <a:rPr lang="en-US" sz="2400" dirty="0" smtClean="0"/>
              <a:t>Tensile properties are often calculated at room temperature</a:t>
            </a:r>
          </a:p>
          <a:p>
            <a:r>
              <a:rPr lang="en-US" sz="2400" dirty="0" smtClean="0"/>
              <a:t>Various study groups have examined the alloys at high temperatures</a:t>
            </a:r>
          </a:p>
          <a:p>
            <a:r>
              <a:rPr lang="en-US" sz="2400" dirty="0" smtClean="0"/>
              <a:t>They obtained results close to functional reference alloys or casting</a:t>
            </a:r>
            <a:endParaRPr lang="en-US" sz="2400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5607424" y="2417295"/>
            <a:ext cx="5369859" cy="10117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 smtClean="0"/>
              <a:t>Figures below display 0.2 yield power, UTS and the fractures elongation calculated by different MIM IN 718 and MIM IN 713 research groups for temperatures 24.8 and 24.9 respectively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7424" y="3661932"/>
            <a:ext cx="3166434" cy="25150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1612" y="3661932"/>
            <a:ext cx="3258671" cy="25150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405596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190</TotalTime>
  <Words>602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Cast Iron</vt:lpstr>
      <vt:lpstr>Abstract</vt:lpstr>
      <vt:lpstr>Introduction</vt:lpstr>
      <vt:lpstr>Definition</vt:lpstr>
      <vt:lpstr>Types of Cast Iron</vt:lpstr>
      <vt:lpstr>Uses of Cast Iron</vt:lpstr>
      <vt:lpstr>Process of Manufacturing</vt:lpstr>
      <vt:lpstr>Types of Processes</vt:lpstr>
      <vt:lpstr>Tensile Stress ASTM Standards</vt:lpstr>
      <vt:lpstr>Conclusion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</dc:title>
  <dc:creator>sande</dc:creator>
  <cp:lastModifiedBy>sande</cp:lastModifiedBy>
  <cp:revision>46</cp:revision>
  <dcterms:created xsi:type="dcterms:W3CDTF">2021-02-02T07:17:06Z</dcterms:created>
  <dcterms:modified xsi:type="dcterms:W3CDTF">2021-02-02T10:28:45Z</dcterms:modified>
</cp:coreProperties>
</file>